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12"/>
  </p:notesMasterIdLst>
  <p:sldIdLst>
    <p:sldId id="256" r:id="rId3"/>
    <p:sldId id="257" r:id="rId4"/>
    <p:sldId id="258" r:id="rId5"/>
    <p:sldId id="259" r:id="rId6"/>
    <p:sldId id="260" r:id="rId7"/>
    <p:sldId id="261" r:id="rId8"/>
    <p:sldId id="262" r:id="rId9"/>
    <p:sldId id="263" r:id="rId10"/>
    <p:sldId id="264" r:id="rId11"/>
  </p:sldIdLst>
  <p:sldSz cx="9144000" cy="5143500" type="screen16x9"/>
  <p:notesSz cx="6858000" cy="9144000"/>
  <p:embeddedFontLst>
    <p:embeddedFont>
      <p:font typeface="Dosis" pitchFamily="2" charset="0"/>
      <p:regular r:id="rId13"/>
      <p:bold r:id="rId14"/>
    </p:embeddedFont>
    <p:embeddedFont>
      <p:font typeface="Nunito" pitchFamily="2" charset="0"/>
      <p:regular r:id="rId15"/>
      <p:bold r:id="rId16"/>
      <p:italic r:id="rId17"/>
      <p:boldItalic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9F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109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9.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linkedin.com/in/hanifajari/" TargetMode="Externa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2" name="Google Shape;102;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a:solidFill>
                  <a:schemeClr val="dk1"/>
                </a:solidFill>
                <a:latin typeface="Nunito"/>
                <a:ea typeface="Nunito"/>
                <a:cs typeface="Nunito"/>
                <a:sym typeface="Nunito"/>
              </a:rPr>
              <a:t>I am a freshgraduate from Chemistry,Faculty Mathematics and Natural Sciences, University of Indonesia.  During my time as student, I also worked as Incubator Research and Analytic Intern at Corporate Innovation Asia. During in my internship, I studied and implemented design thinking and agile development to create myaccurate. I also have experience as big data analytics in Kimia Farma. I colaborated with sales departement to developing sales dashboard in Google Studio. I used MySQL Workbench to mining data and aggregated data. I’m prospect of bringing the skills I developed through this experience as Data Analyst, Data Scientist, Business Intelegence and Data Engineer.</a:t>
            </a:r>
          </a:p>
        </p:txBody>
      </p:sp>
      <p:pic>
        <p:nvPicPr>
          <p:cNvPr id="2" name="Picture 1" descr="A person in a suit and tie&#10;&#10;Description automatically generated with medium confidence">
            <a:extLst>
              <a:ext uri="{FF2B5EF4-FFF2-40B4-BE49-F238E27FC236}">
                <a16:creationId xmlns:a16="http://schemas.microsoft.com/office/drawing/2014/main" id="{E47681B6-06E5-CD8A-3FDF-498CC22DFCFB}"/>
              </a:ext>
            </a:extLst>
          </p:cNvPr>
          <p:cNvPicPr>
            <a:picLocks noChangeAspect="1"/>
          </p:cNvPicPr>
          <p:nvPr/>
        </p:nvPicPr>
        <p:blipFill>
          <a:blip r:embed="rId4"/>
          <a:stretch>
            <a:fillRect/>
          </a:stretch>
        </p:blipFill>
        <p:spPr>
          <a:xfrm>
            <a:off x="4759482" y="506304"/>
            <a:ext cx="1063692" cy="1597792"/>
          </a:xfrm>
          <a:prstGeom prst="rect">
            <a:avLst/>
          </a:prstGeom>
        </p:spPr>
      </p:pic>
      <p:sp>
        <p:nvSpPr>
          <p:cNvPr id="3" name="Google Shape;100;p25">
            <a:extLst>
              <a:ext uri="{FF2B5EF4-FFF2-40B4-BE49-F238E27FC236}">
                <a16:creationId xmlns:a16="http://schemas.microsoft.com/office/drawing/2014/main" id="{73EEFECE-2D28-FB08-4A02-6651814AE299}"/>
              </a:ext>
            </a:extLst>
          </p:cNvPr>
          <p:cNvSpPr txBox="1"/>
          <p:nvPr/>
        </p:nvSpPr>
        <p:spPr>
          <a:xfrm>
            <a:off x="5823174" y="996610"/>
            <a:ext cx="2720754" cy="792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100"/>
              <a:buFont typeface="Arial"/>
              <a:buNone/>
            </a:pPr>
            <a:r>
              <a:rPr lang="en-US" sz="1200" b="1">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200" b="1" i="0" u="none" strike="noStrike" cap="none">
                <a:solidFill>
                  <a:srgbClr val="000000"/>
                </a:solidFill>
                <a:latin typeface="Dosis"/>
                <a:ea typeface="Dosis"/>
                <a:cs typeface="Dosis"/>
                <a:sym typeface="Dosis"/>
              </a:rPr>
              <a:t>Muhammad Hanif Fajari</a:t>
            </a:r>
          </a:p>
          <a:p>
            <a:pPr marL="0" marR="0" lvl="0" indent="0" algn="l" rtl="0">
              <a:lnSpc>
                <a:spcPct val="100000"/>
              </a:lnSpc>
              <a:spcBef>
                <a:spcPts val="0"/>
              </a:spcBef>
              <a:spcAft>
                <a:spcPts val="0"/>
              </a:spcAft>
              <a:buClr>
                <a:srgbClr val="000000"/>
              </a:buClr>
              <a:buSzPts val="1100"/>
              <a:buFont typeface="Arial"/>
              <a:buNone/>
            </a:pPr>
            <a:r>
              <a:rPr lang="en-US" sz="1200">
                <a:latin typeface="Dosis"/>
                <a:ea typeface="Dosis"/>
                <a:cs typeface="Dosis"/>
                <a:sym typeface="Dosis"/>
              </a:rPr>
              <a:t>muhammadhaniffajari@gmail.com</a:t>
            </a:r>
          </a:p>
          <a:p>
            <a:pPr marL="0" marR="0" lvl="0" indent="0" algn="l" rtl="0">
              <a:lnSpc>
                <a:spcPct val="100000"/>
              </a:lnSpc>
              <a:spcBef>
                <a:spcPts val="0"/>
              </a:spcBef>
              <a:spcAft>
                <a:spcPts val="0"/>
              </a:spcAft>
              <a:buClr>
                <a:srgbClr val="000000"/>
              </a:buClr>
              <a:buSzPts val="1100"/>
              <a:buFont typeface="Arial"/>
              <a:buNone/>
            </a:pPr>
            <a:r>
              <a:rPr lang="en-US" sz="1200">
                <a:latin typeface="Dosis"/>
                <a:ea typeface="Dosis"/>
                <a:cs typeface="Dosis"/>
                <a:sym typeface="Dosis"/>
                <a:hlinkClick r:id="rId5"/>
              </a:rPr>
              <a:t>https://www.linkedin.com/in/hanifajari/</a:t>
            </a:r>
            <a:endParaRPr lang="en-US" sz="1200">
              <a:latin typeface="Dosis"/>
              <a:ea typeface="Dosis"/>
              <a:cs typeface="Dosis"/>
              <a:sym typeface="Dosi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Conversion Rate Analysis Based on Income, Spending and Age</a:t>
            </a:r>
            <a:endParaRPr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a:solidFill>
                  <a:schemeClr val="dk1"/>
                </a:solidFill>
              </a:rPr>
              <a:t>Lakukan Feature Engineering dengan menghitung conversion rate dengan definisi (#response / #visit). Tidak hanya conversion rate, namun juga cari feature lain yang representatif, contohnya seperti umur, jumlah anak, total pengeluaran, total transaksi, dll.</a:t>
            </a:r>
            <a:endParaRPr sz="1500">
              <a:solidFill>
                <a:schemeClr val="dk1"/>
              </a:solidFill>
            </a:endParaRPr>
          </a:p>
          <a:p>
            <a:pPr marL="45720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 sz="1500">
                <a:solidFill>
                  <a:schemeClr val="dk1"/>
                </a:solidFill>
              </a:rPr>
              <a:t>Tulislah </a:t>
            </a:r>
            <a:r>
              <a:rPr lang="en" sz="1500" b="1" i="1">
                <a:solidFill>
                  <a:schemeClr val="dk1"/>
                </a:solidFill>
              </a:rPr>
              <a:t>Exploration Data Analysis</a:t>
            </a:r>
            <a:r>
              <a:rPr lang="en" sz="1500">
                <a:solidFill>
                  <a:schemeClr val="dk1"/>
                </a:solidFill>
              </a:rPr>
              <a:t> (EDA) yang sudah kamu lakukan, mulai dari plot yang kamu buat hingga analisis interpretasinya. Tuliskan pula insight yang dapat dijadikan rekomendasi (jika ada).</a:t>
            </a:r>
            <a:endParaRPr sz="1500">
              <a:solidFill>
                <a:schemeClr val="dk1"/>
              </a:solidFill>
            </a:endParaRPr>
          </a:p>
          <a:p>
            <a:pPr marL="45720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 sz="1500" b="1">
                <a:solidFill>
                  <a:schemeClr val="dk1"/>
                </a:solidFill>
              </a:rPr>
              <a:t>Source code</a:t>
            </a:r>
            <a:r>
              <a:rPr lang="en" sz="1500">
                <a:solidFill>
                  <a:schemeClr val="dk1"/>
                </a:solidFill>
              </a:rPr>
              <a:t>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8D8E-3636-60C4-E464-FC10DCECCC6F}"/>
              </a:ext>
            </a:extLst>
          </p:cNvPr>
          <p:cNvSpPr>
            <a:spLocks noGrp="1"/>
          </p:cNvSpPr>
          <p:nvPr>
            <p:ph type="title"/>
          </p:nvPr>
        </p:nvSpPr>
        <p:spPr/>
        <p:txBody>
          <a:bodyPr/>
          <a:lstStyle/>
          <a:p>
            <a:r>
              <a:rPr lang="en-US" b="1"/>
              <a:t>Feature Engineering</a:t>
            </a:r>
            <a:endParaRPr lang="id-ID" b="1"/>
          </a:p>
        </p:txBody>
      </p:sp>
      <p:graphicFrame>
        <p:nvGraphicFramePr>
          <p:cNvPr id="4" name="Table 4">
            <a:extLst>
              <a:ext uri="{FF2B5EF4-FFF2-40B4-BE49-F238E27FC236}">
                <a16:creationId xmlns:a16="http://schemas.microsoft.com/office/drawing/2014/main" id="{EBAA6895-C26A-42B4-E77C-19D8AD0F6900}"/>
              </a:ext>
            </a:extLst>
          </p:cNvPr>
          <p:cNvGraphicFramePr>
            <a:graphicFrameLocks noGrp="1"/>
          </p:cNvGraphicFramePr>
          <p:nvPr>
            <p:extLst>
              <p:ext uri="{D42A27DB-BD31-4B8C-83A1-F6EECF244321}">
                <p14:modId xmlns:p14="http://schemas.microsoft.com/office/powerpoint/2010/main" val="193899292"/>
              </p:ext>
            </p:extLst>
          </p:nvPr>
        </p:nvGraphicFramePr>
        <p:xfrm>
          <a:off x="512064" y="1124966"/>
          <a:ext cx="8436864" cy="2595880"/>
        </p:xfrm>
        <a:graphic>
          <a:graphicData uri="http://schemas.openxmlformats.org/drawingml/2006/table">
            <a:tbl>
              <a:tblPr firstRow="1" bandRow="1">
                <a:tableStyleId>{5C22544A-7EE6-4342-B048-85BDC9FD1C3A}</a:tableStyleId>
              </a:tblPr>
              <a:tblGrid>
                <a:gridCol w="4218432">
                  <a:extLst>
                    <a:ext uri="{9D8B030D-6E8A-4147-A177-3AD203B41FA5}">
                      <a16:colId xmlns:a16="http://schemas.microsoft.com/office/drawing/2014/main" val="1038002534"/>
                    </a:ext>
                  </a:extLst>
                </a:gridCol>
                <a:gridCol w="4218432">
                  <a:extLst>
                    <a:ext uri="{9D8B030D-6E8A-4147-A177-3AD203B41FA5}">
                      <a16:colId xmlns:a16="http://schemas.microsoft.com/office/drawing/2014/main" val="3457411265"/>
                    </a:ext>
                  </a:extLst>
                </a:gridCol>
              </a:tblGrid>
              <a:tr h="370840">
                <a:tc>
                  <a:txBody>
                    <a:bodyPr/>
                    <a:lstStyle/>
                    <a:p>
                      <a:r>
                        <a:rPr lang="en-US">
                          <a:solidFill>
                            <a:schemeClr val="bg1"/>
                          </a:solidFill>
                        </a:rPr>
                        <a:t>Nama Feature</a:t>
                      </a:r>
                      <a:endParaRPr lang="id-ID">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9FAB"/>
                    </a:solidFill>
                  </a:tcPr>
                </a:tc>
                <a:tc>
                  <a:txBody>
                    <a:bodyPr/>
                    <a:lstStyle/>
                    <a:p>
                      <a:r>
                        <a:rPr lang="en-US">
                          <a:solidFill>
                            <a:schemeClr val="bg1"/>
                          </a:solidFill>
                        </a:rPr>
                        <a:t>Deskripsi</a:t>
                      </a:r>
                      <a:endParaRPr lang="id-ID">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19FAB"/>
                    </a:solidFill>
                  </a:tcPr>
                </a:tc>
                <a:extLst>
                  <a:ext uri="{0D108BD9-81ED-4DB2-BD59-A6C34878D82A}">
                    <a16:rowId xmlns:a16="http://schemas.microsoft.com/office/drawing/2014/main" val="15509340"/>
                  </a:ext>
                </a:extLst>
              </a:tr>
              <a:tr h="370840">
                <a:tc>
                  <a:txBody>
                    <a:bodyPr/>
                    <a:lstStyle/>
                    <a:p>
                      <a:r>
                        <a:rPr lang="en-US">
                          <a:solidFill>
                            <a:schemeClr val="tx1"/>
                          </a:solidFill>
                        </a:rPr>
                        <a:t>CVR (Conversion Rate)</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Response/NumberVisitsMonth</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8958798"/>
                  </a:ext>
                </a:extLst>
              </a:tr>
              <a:tr h="370840">
                <a:tc>
                  <a:txBody>
                    <a:bodyPr/>
                    <a:lstStyle/>
                    <a:p>
                      <a:r>
                        <a:rPr lang="en-US">
                          <a:solidFill>
                            <a:schemeClr val="tx1"/>
                          </a:solidFill>
                        </a:rPr>
                        <a:t>Jumlah Anak</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Kidshome + Teenhome</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4188393"/>
                  </a:ext>
                </a:extLst>
              </a:tr>
              <a:tr h="370840">
                <a:tc>
                  <a:txBody>
                    <a:bodyPr/>
                    <a:lstStyle/>
                    <a:p>
                      <a:r>
                        <a:rPr lang="en-US">
                          <a:solidFill>
                            <a:schemeClr val="tx1"/>
                          </a:solidFill>
                        </a:rPr>
                        <a:t>Umur</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Umur pelanggan</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38540193"/>
                  </a:ext>
                </a:extLst>
              </a:tr>
              <a:tr h="370840">
                <a:tc>
                  <a:txBody>
                    <a:bodyPr/>
                    <a:lstStyle/>
                    <a:p>
                      <a:r>
                        <a:rPr lang="en-US">
                          <a:solidFill>
                            <a:schemeClr val="tx1"/>
                          </a:solidFill>
                        </a:rPr>
                        <a:t>Total Transaksi</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Jumlah keseluruhan transaksi yang dilakukan</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66584008"/>
                  </a:ext>
                </a:extLst>
              </a:tr>
              <a:tr h="370840">
                <a:tc>
                  <a:txBody>
                    <a:bodyPr/>
                    <a:lstStyle/>
                    <a:p>
                      <a:r>
                        <a:rPr lang="en-US">
                          <a:solidFill>
                            <a:schemeClr val="tx1"/>
                          </a:solidFill>
                        </a:rPr>
                        <a:t>Total Pengeluaran</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Jumlah keseluruhan pengeluaran</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3305628"/>
                  </a:ext>
                </a:extLst>
              </a:tr>
              <a:tr h="370840">
                <a:tc>
                  <a:txBody>
                    <a:bodyPr/>
                    <a:lstStyle/>
                    <a:p>
                      <a:r>
                        <a:rPr lang="en-US">
                          <a:solidFill>
                            <a:schemeClr val="tx1"/>
                          </a:solidFill>
                        </a:rPr>
                        <a:t>Month Customer</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solidFill>
                            <a:schemeClr val="tx1"/>
                          </a:solidFill>
                        </a:rPr>
                        <a:t>Umur loyalty customer</a:t>
                      </a:r>
                      <a:endParaRPr lang="id-ID">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8158435"/>
                  </a:ext>
                </a:extLst>
              </a:tr>
            </a:tbl>
          </a:graphicData>
        </a:graphic>
      </p:graphicFrame>
    </p:spTree>
    <p:extLst>
      <p:ext uri="{BB962C8B-B14F-4D97-AF65-F5344CB8AC3E}">
        <p14:creationId xmlns:p14="http://schemas.microsoft.com/office/powerpoint/2010/main" val="2989160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8D8E-3636-60C4-E464-FC10DCECCC6F}"/>
              </a:ext>
            </a:extLst>
          </p:cNvPr>
          <p:cNvSpPr>
            <a:spLocks noGrp="1"/>
          </p:cNvSpPr>
          <p:nvPr>
            <p:ph type="title"/>
          </p:nvPr>
        </p:nvSpPr>
        <p:spPr/>
        <p:txBody>
          <a:bodyPr/>
          <a:lstStyle/>
          <a:p>
            <a:r>
              <a:rPr lang="en-US" b="1"/>
              <a:t>Exploratory Data Analysis</a:t>
            </a:r>
            <a:endParaRPr lang="id-ID" b="1"/>
          </a:p>
        </p:txBody>
      </p:sp>
      <p:pic>
        <p:nvPicPr>
          <p:cNvPr id="2050" name="Picture 2">
            <a:extLst>
              <a:ext uri="{FF2B5EF4-FFF2-40B4-BE49-F238E27FC236}">
                <a16:creationId xmlns:a16="http://schemas.microsoft.com/office/drawing/2014/main" id="{92E2F09D-1FBA-7264-73F0-E52222A6D8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65118"/>
            <a:ext cx="4028598" cy="20867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223A1F7-F3DE-5825-6CDB-636A917C0EF9}"/>
              </a:ext>
            </a:extLst>
          </p:cNvPr>
          <p:cNvSpPr txBox="1"/>
          <p:nvPr/>
        </p:nvSpPr>
        <p:spPr>
          <a:xfrm>
            <a:off x="4127850" y="665118"/>
            <a:ext cx="4808886" cy="1169551"/>
          </a:xfrm>
          <a:prstGeom prst="rect">
            <a:avLst/>
          </a:prstGeom>
          <a:noFill/>
        </p:spPr>
        <p:txBody>
          <a:bodyPr wrap="square" rtlCol="0">
            <a:spAutoFit/>
          </a:bodyPr>
          <a:lstStyle/>
          <a:p>
            <a:r>
              <a:rPr lang="en-US" b="1"/>
              <a:t>Data Insight:</a:t>
            </a:r>
          </a:p>
          <a:p>
            <a:pPr marL="285750" indent="-285750">
              <a:buFont typeface="Arial" panose="020B0604020202020204" pitchFamily="34" charset="0"/>
              <a:buChar char="•"/>
            </a:pPr>
            <a:r>
              <a:rPr lang="en-US"/>
              <a:t>Pelanggan memiliki pendapatan dengan rentang Rp 0 - Rp 10.000.000 </a:t>
            </a:r>
          </a:p>
          <a:p>
            <a:pPr marL="285750" indent="-285750">
              <a:buFont typeface="Arial" panose="020B0604020202020204" pitchFamily="34" charset="0"/>
              <a:buChar char="•"/>
            </a:pPr>
            <a:r>
              <a:rPr lang="en-US"/>
              <a:t>Pelanggan didominasi dengan umur 40-50 tahun</a:t>
            </a:r>
          </a:p>
          <a:p>
            <a:pPr marL="285750" indent="-285750">
              <a:buFont typeface="Arial" panose="020B0604020202020204" pitchFamily="34" charset="0"/>
              <a:buChar char="•"/>
            </a:pPr>
            <a:r>
              <a:rPr lang="en-US"/>
              <a:t>700 pelanggan memiliki transaksi dibawah 10 kali</a:t>
            </a:r>
            <a:endParaRPr lang="id-ID"/>
          </a:p>
        </p:txBody>
      </p:sp>
      <p:pic>
        <p:nvPicPr>
          <p:cNvPr id="2052" name="Picture 4">
            <a:extLst>
              <a:ext uri="{FF2B5EF4-FFF2-40B4-BE49-F238E27FC236}">
                <a16:creationId xmlns:a16="http://schemas.microsoft.com/office/drawing/2014/main" id="{EE8A216A-2C63-DF04-4BA1-CEC56A5EA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6419"/>
            <a:ext cx="4016396" cy="20803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21CFE5D-5090-B89F-4948-BFF9B401D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4095" y="2856419"/>
            <a:ext cx="4016396" cy="208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12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8D8E-3636-60C4-E464-FC10DCECCC6F}"/>
              </a:ext>
            </a:extLst>
          </p:cNvPr>
          <p:cNvSpPr>
            <a:spLocks noGrp="1"/>
          </p:cNvSpPr>
          <p:nvPr>
            <p:ph type="title"/>
          </p:nvPr>
        </p:nvSpPr>
        <p:spPr/>
        <p:txBody>
          <a:bodyPr/>
          <a:lstStyle/>
          <a:p>
            <a:r>
              <a:rPr lang="en-US" b="1"/>
              <a:t>Exploratory Data Analysis</a:t>
            </a:r>
            <a:endParaRPr lang="id-ID" b="1"/>
          </a:p>
        </p:txBody>
      </p:sp>
      <p:sp>
        <p:nvSpPr>
          <p:cNvPr id="3" name="TextBox 2">
            <a:extLst>
              <a:ext uri="{FF2B5EF4-FFF2-40B4-BE49-F238E27FC236}">
                <a16:creationId xmlns:a16="http://schemas.microsoft.com/office/drawing/2014/main" id="{3223A1F7-F3DE-5825-6CDB-636A917C0EF9}"/>
              </a:ext>
            </a:extLst>
          </p:cNvPr>
          <p:cNvSpPr txBox="1"/>
          <p:nvPr/>
        </p:nvSpPr>
        <p:spPr>
          <a:xfrm>
            <a:off x="3962400" y="4338091"/>
            <a:ext cx="5331527" cy="738664"/>
          </a:xfrm>
          <a:prstGeom prst="rect">
            <a:avLst/>
          </a:prstGeom>
          <a:noFill/>
        </p:spPr>
        <p:txBody>
          <a:bodyPr wrap="square" rtlCol="0">
            <a:spAutoFit/>
          </a:bodyPr>
          <a:lstStyle/>
          <a:p>
            <a:r>
              <a:rPr lang="en-US" b="1"/>
              <a:t>Data Insight:</a:t>
            </a:r>
          </a:p>
          <a:p>
            <a:pPr marL="285750" indent="-285750">
              <a:buFont typeface="Arial" panose="020B0604020202020204" pitchFamily="34" charset="0"/>
              <a:buChar char="•"/>
            </a:pPr>
            <a:r>
              <a:rPr lang="en-US"/>
              <a:t>Pelanggan didominasi dengan tingkat pendidikan S1</a:t>
            </a:r>
          </a:p>
          <a:p>
            <a:pPr marL="285750" indent="-285750">
              <a:buFont typeface="Arial" panose="020B0604020202020204" pitchFamily="34" charset="0"/>
              <a:buChar char="•"/>
            </a:pPr>
            <a:r>
              <a:rPr lang="en-US"/>
              <a:t>Pelanggan yang sudah menikah mendominasi marital status </a:t>
            </a:r>
            <a:endParaRPr lang="id-ID"/>
          </a:p>
        </p:txBody>
      </p:sp>
      <p:pic>
        <p:nvPicPr>
          <p:cNvPr id="3074" name="Picture 2">
            <a:extLst>
              <a:ext uri="{FF2B5EF4-FFF2-40B4-BE49-F238E27FC236}">
                <a16:creationId xmlns:a16="http://schemas.microsoft.com/office/drawing/2014/main" id="{D064DC1B-1DF3-2800-7524-660100E36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472"/>
            <a:ext cx="4420533" cy="22674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3694647-C1C8-0D58-67B7-433D4AB15E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3568" y="1395571"/>
            <a:ext cx="4247996" cy="2207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97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8D8E-3636-60C4-E464-FC10DCECCC6F}"/>
              </a:ext>
            </a:extLst>
          </p:cNvPr>
          <p:cNvSpPr>
            <a:spLocks noGrp="1"/>
          </p:cNvSpPr>
          <p:nvPr>
            <p:ph type="title"/>
          </p:nvPr>
        </p:nvSpPr>
        <p:spPr/>
        <p:txBody>
          <a:bodyPr/>
          <a:lstStyle/>
          <a:p>
            <a:r>
              <a:rPr lang="en-US" b="1"/>
              <a:t>Exploratory Data Analysis</a:t>
            </a:r>
            <a:endParaRPr lang="id-ID" b="1"/>
          </a:p>
        </p:txBody>
      </p:sp>
      <p:pic>
        <p:nvPicPr>
          <p:cNvPr id="5122" name="Picture 2">
            <a:extLst>
              <a:ext uri="{FF2B5EF4-FFF2-40B4-BE49-F238E27FC236}">
                <a16:creationId xmlns:a16="http://schemas.microsoft.com/office/drawing/2014/main" id="{2744962D-A486-18C2-375D-AF32F0A5A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7397"/>
            <a:ext cx="3115611" cy="213130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F5CB8EF6-3644-D42E-308D-AF4B2A5FE3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5610" y="3012195"/>
            <a:ext cx="3115611" cy="21313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2C24905B-19FE-33CE-918C-E600D1D5B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012195"/>
            <a:ext cx="3115610" cy="21313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0FAC0C4-A520-A86A-3EEB-0047EDF397E4}"/>
              </a:ext>
            </a:extLst>
          </p:cNvPr>
          <p:cNvSpPr txBox="1"/>
          <p:nvPr/>
        </p:nvSpPr>
        <p:spPr>
          <a:xfrm>
            <a:off x="3365351" y="927397"/>
            <a:ext cx="4578649" cy="1815882"/>
          </a:xfrm>
          <a:prstGeom prst="rect">
            <a:avLst/>
          </a:prstGeom>
          <a:noFill/>
        </p:spPr>
        <p:txBody>
          <a:bodyPr wrap="square" rtlCol="0">
            <a:spAutoFit/>
          </a:bodyPr>
          <a:lstStyle/>
          <a:p>
            <a:r>
              <a:rPr lang="en-US" b="1"/>
              <a:t>Data Insight:</a:t>
            </a:r>
          </a:p>
          <a:p>
            <a:pPr marL="342900" indent="-342900">
              <a:buAutoNum type="arabicPeriod"/>
            </a:pPr>
            <a:r>
              <a:rPr lang="en-US"/>
              <a:t>Jumlah KidHome yang lebih sedikit memiliki jumlah transaksi yang cenderung lebih besar</a:t>
            </a:r>
          </a:p>
          <a:p>
            <a:pPr marL="342900" indent="-342900">
              <a:buAutoNum type="arabicPeriod"/>
            </a:pPr>
            <a:r>
              <a:rPr lang="en-US"/>
              <a:t>Jumlah Teenhome yang lebih banyak memiliki jumlah transaksi yang lebih tinggi</a:t>
            </a:r>
          </a:p>
          <a:p>
            <a:pPr marL="342900" indent="-342900">
              <a:buAutoNum type="arabicPeriod"/>
            </a:pPr>
            <a:r>
              <a:rPr lang="en-US"/>
              <a:t>Customer yang meresponse memiliki jumlah transaksi yang lebih banyak</a:t>
            </a:r>
          </a:p>
          <a:p>
            <a:pPr marL="342900" indent="-342900">
              <a:buAutoNum type="arabicPeriod"/>
            </a:pPr>
            <a:endParaRPr lang="en-US"/>
          </a:p>
        </p:txBody>
      </p:sp>
    </p:spTree>
    <p:extLst>
      <p:ext uri="{BB962C8B-B14F-4D97-AF65-F5344CB8AC3E}">
        <p14:creationId xmlns:p14="http://schemas.microsoft.com/office/powerpoint/2010/main" val="2770278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0566-9BE5-490E-1A3D-741A2FA0B742}"/>
              </a:ext>
            </a:extLst>
          </p:cNvPr>
          <p:cNvSpPr>
            <a:spLocks noGrp="1"/>
          </p:cNvSpPr>
          <p:nvPr>
            <p:ph type="title"/>
          </p:nvPr>
        </p:nvSpPr>
        <p:spPr/>
        <p:txBody>
          <a:bodyPr/>
          <a:lstStyle/>
          <a:p>
            <a:r>
              <a:rPr lang="en-US" b="1"/>
              <a:t>Exploratory Data Analysis</a:t>
            </a:r>
            <a:endParaRPr lang="id-ID"/>
          </a:p>
        </p:txBody>
      </p:sp>
      <p:pic>
        <p:nvPicPr>
          <p:cNvPr id="4" name="Picture 8">
            <a:extLst>
              <a:ext uri="{FF2B5EF4-FFF2-40B4-BE49-F238E27FC236}">
                <a16:creationId xmlns:a16="http://schemas.microsoft.com/office/drawing/2014/main" id="{91EE6591-40AD-9D70-693A-4383870A3D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21" y="560525"/>
            <a:ext cx="3457393" cy="23403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FC38A656-52B9-16ED-263B-D37118D3C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318" y="578254"/>
            <a:ext cx="3457394" cy="23226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FE802DB-E2A4-B308-72E1-6E00E9FF28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286" y="2900914"/>
            <a:ext cx="3336728" cy="22912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605098-5945-EFB1-51A3-BFF0D1B9235C}"/>
              </a:ext>
            </a:extLst>
          </p:cNvPr>
          <p:cNvSpPr txBox="1"/>
          <p:nvPr/>
        </p:nvSpPr>
        <p:spPr>
          <a:xfrm>
            <a:off x="3686318" y="3198756"/>
            <a:ext cx="4578649" cy="1815882"/>
          </a:xfrm>
          <a:prstGeom prst="rect">
            <a:avLst/>
          </a:prstGeom>
          <a:noFill/>
        </p:spPr>
        <p:txBody>
          <a:bodyPr wrap="square" rtlCol="0">
            <a:spAutoFit/>
          </a:bodyPr>
          <a:lstStyle/>
          <a:p>
            <a:r>
              <a:rPr lang="en-US" b="1"/>
              <a:t>Data Insight:</a:t>
            </a:r>
          </a:p>
          <a:p>
            <a:pPr marL="342900" indent="-342900">
              <a:buAutoNum type="arabicPeriod"/>
            </a:pPr>
            <a:r>
              <a:rPr lang="en-US"/>
              <a:t>CVR yang tinggi memiliki transaksi yang lebih banyak</a:t>
            </a:r>
          </a:p>
          <a:p>
            <a:pPr marL="342900" indent="-342900">
              <a:buAutoNum type="arabicPeriod"/>
            </a:pPr>
            <a:r>
              <a:rPr lang="en-US"/>
              <a:t>Semakin tua customer memiliki pengeluaran yang lebih tinggi</a:t>
            </a:r>
          </a:p>
          <a:p>
            <a:pPr marL="342900" indent="-342900">
              <a:buAutoNum type="arabicPeriod"/>
            </a:pPr>
            <a:r>
              <a:rPr lang="en-US"/>
              <a:t>Semakin sedikit jumlah anak memiliki transaksi yang lebih sedikit</a:t>
            </a:r>
          </a:p>
          <a:p>
            <a:pPr marL="342900" indent="-342900">
              <a:buAutoNum type="arabicPeriod"/>
            </a:pPr>
            <a:endParaRPr lang="en-US"/>
          </a:p>
        </p:txBody>
      </p:sp>
    </p:spTree>
    <p:extLst>
      <p:ext uri="{BB962C8B-B14F-4D97-AF65-F5344CB8AC3E}">
        <p14:creationId xmlns:p14="http://schemas.microsoft.com/office/powerpoint/2010/main" val="3174835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8D8E-3636-60C4-E464-FC10DCECCC6F}"/>
              </a:ext>
            </a:extLst>
          </p:cNvPr>
          <p:cNvSpPr>
            <a:spLocks noGrp="1"/>
          </p:cNvSpPr>
          <p:nvPr>
            <p:ph type="title"/>
          </p:nvPr>
        </p:nvSpPr>
        <p:spPr/>
        <p:txBody>
          <a:bodyPr/>
          <a:lstStyle/>
          <a:p>
            <a:r>
              <a:rPr lang="en-US" b="1"/>
              <a:t>Exploratory Data Analysis</a:t>
            </a:r>
            <a:endParaRPr lang="id-ID" b="1"/>
          </a:p>
        </p:txBody>
      </p:sp>
      <p:sp>
        <p:nvSpPr>
          <p:cNvPr id="3" name="TextBox 2">
            <a:extLst>
              <a:ext uri="{FF2B5EF4-FFF2-40B4-BE49-F238E27FC236}">
                <a16:creationId xmlns:a16="http://schemas.microsoft.com/office/drawing/2014/main" id="{3223A1F7-F3DE-5825-6CDB-636A917C0EF9}"/>
              </a:ext>
            </a:extLst>
          </p:cNvPr>
          <p:cNvSpPr txBox="1"/>
          <p:nvPr/>
        </p:nvSpPr>
        <p:spPr>
          <a:xfrm>
            <a:off x="3255264" y="4059132"/>
            <a:ext cx="5888736" cy="738664"/>
          </a:xfrm>
          <a:prstGeom prst="rect">
            <a:avLst/>
          </a:prstGeom>
          <a:noFill/>
        </p:spPr>
        <p:txBody>
          <a:bodyPr wrap="square" rtlCol="0">
            <a:spAutoFit/>
          </a:bodyPr>
          <a:lstStyle/>
          <a:p>
            <a:r>
              <a:rPr lang="en-US" b="1"/>
              <a:t>Data Insight:</a:t>
            </a:r>
          </a:p>
          <a:p>
            <a:pPr marL="285750" indent="-285750">
              <a:buFont typeface="Arial" panose="020B0604020202020204" pitchFamily="34" charset="0"/>
              <a:buChar char="•"/>
            </a:pPr>
            <a:r>
              <a:rPr lang="en-US"/>
              <a:t>Pelanggan S3 memiliki kategori jumlah transaksi yang tinggi</a:t>
            </a:r>
          </a:p>
          <a:p>
            <a:pPr marL="285750" indent="-285750">
              <a:buFont typeface="Arial" panose="020B0604020202020204" pitchFamily="34" charset="0"/>
              <a:buChar char="•"/>
            </a:pPr>
            <a:r>
              <a:rPr lang="en-US"/>
              <a:t>Janda memiliki kategori jumlah kategori jumlah transaksi yang tinggi</a:t>
            </a:r>
            <a:endParaRPr lang="id-ID"/>
          </a:p>
        </p:txBody>
      </p:sp>
      <p:pic>
        <p:nvPicPr>
          <p:cNvPr id="7170" name="Picture 2">
            <a:extLst>
              <a:ext uri="{FF2B5EF4-FFF2-40B4-BE49-F238E27FC236}">
                <a16:creationId xmlns:a16="http://schemas.microsoft.com/office/drawing/2014/main" id="{6306BA0C-BEC1-8C3A-3717-3FDE298046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5916"/>
            <a:ext cx="3648075" cy="24955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747EF19B-64F7-9606-0C56-22AC47DE0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9099" y="851154"/>
            <a:ext cx="3648075" cy="250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1176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516</Words>
  <Application>Microsoft Office PowerPoint</Application>
  <PresentationFormat>On-screen Show (16:9)</PresentationFormat>
  <Paragraphs>53</Paragraphs>
  <Slides>9</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9</vt:i4>
      </vt:variant>
    </vt:vector>
  </HeadingPairs>
  <TitlesOfParts>
    <vt:vector size="15" baseType="lpstr">
      <vt:lpstr>Dosis</vt:lpstr>
      <vt:lpstr>Nunito</vt:lpstr>
      <vt:lpstr>Roboto</vt:lpstr>
      <vt:lpstr>Arial</vt:lpstr>
      <vt:lpstr>Simple Light</vt:lpstr>
      <vt:lpstr>Simple Light</vt:lpstr>
      <vt:lpstr>Predict Customer Personality to boost marketing campaign by using Machine Learning</vt:lpstr>
      <vt:lpstr>Overview</vt:lpstr>
      <vt:lpstr>Conversion Rate Analysis Based on Income, Spending and Age</vt:lpstr>
      <vt:lpstr>Feature Engineering</vt:lpstr>
      <vt:lpstr>Exploratory Data Analysis</vt:lpstr>
      <vt:lpstr>Exploratory Data Analysis</vt:lpstr>
      <vt:lpstr>Exploratory Data Analysis</vt:lpstr>
      <vt:lpstr>Exploratory Data Analysis</vt:lpstr>
      <vt:lpstr>Exploratory Data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Customer Personality to boost marketing campaign by using Machine Learning</dc:title>
  <cp:lastModifiedBy>Muhammad Hanif Fajari</cp:lastModifiedBy>
  <cp:revision>2</cp:revision>
  <dcterms:modified xsi:type="dcterms:W3CDTF">2022-10-17T04:52:09Z</dcterms:modified>
</cp:coreProperties>
</file>